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16"/>
  </p:notesMasterIdLst>
  <p:sldIdLst>
    <p:sldId id="256" r:id="rId2"/>
    <p:sldId id="257" r:id="rId3"/>
    <p:sldId id="266" r:id="rId4"/>
    <p:sldId id="270" r:id="rId5"/>
    <p:sldId id="271" r:id="rId6"/>
    <p:sldId id="260" r:id="rId7"/>
    <p:sldId id="261" r:id="rId8"/>
    <p:sldId id="267" r:id="rId9"/>
    <p:sldId id="277" r:id="rId10"/>
    <p:sldId id="274" r:id="rId11"/>
    <p:sldId id="272" r:id="rId12"/>
    <p:sldId id="273" r:id="rId13"/>
    <p:sldId id="278" r:id="rId14"/>
    <p:sldId id="279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Destaqu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édio 3 - Destaqu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édio 3 - Destaqu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Estilo Médio 3 - Destaqu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édio 4 - Destaqu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Estilo Médio 4 - Destaqu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AF606853-7671-496A-8E4F-DF71F8EC918B}" styleName="Estilo Escuro 1 - Destaqu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Escuro 1 - Destaqu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Escuro 1 - Destaqu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>
      <p:cViewPr>
        <p:scale>
          <a:sx n="76" d="100"/>
          <a:sy n="76" d="100"/>
        </p:scale>
        <p:origin x="558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1E4F6-1B08-7242-8A47-8650F7EB7619}" type="datetimeFigureOut">
              <a:rPr lang="en-US" smtClean="0"/>
              <a:pPr/>
              <a:t>2/14/2014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28E8-0C3D-4F46-B9FA-5F7FD721610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20923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28E8-0C3D-4F46-B9FA-5F7FD7216104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29618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A28E8-0C3D-4F46-B9FA-5F7FD7216104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8E80666-FB37-4B36-9149-507F3B0178E3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739C4FB-7D33-419B-8833-D1372BFD11C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pt-P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pt-P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B57B0BB-E611-49C5-A7EC-7A2D0A603F1D}" type="datetimeFigureOut">
              <a:rPr lang="pt-PT" smtClean="0"/>
              <a:pPr/>
              <a:t>14-02-2014</a:t>
            </a:fld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EED902BA-7C18-4898-BF15-EFDA2C11C2C9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  <p:sldLayoutId id="2147484422" r:id="rId18"/>
    <p:sldLayoutId id="2147484423" r:id="rId19"/>
    <p:sldLayoutId id="214748442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016" y="1556792"/>
            <a:ext cx="3528392" cy="362232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effects </a:t>
            </a:r>
            <a:r>
              <a:rPr lang="en-US" dirty="0" smtClean="0">
                <a:solidFill>
                  <a:srgbClr val="00B050"/>
                </a:solidFill>
                <a:latin typeface="Berlin Sans FB" pitchFamily="34" charset="0"/>
              </a:rPr>
              <a:t>of climate changes on agriculture in the Algarve</a:t>
            </a:r>
            <a:endParaRPr lang="pt-PT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346814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71800" y="1916832"/>
            <a:ext cx="3888432" cy="252028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Berlin Sans FB" pitchFamily="34" charset="0"/>
              </a:rPr>
              <a:t>AGRICULTURE</a:t>
            </a:r>
            <a:endParaRPr lang="pt-PT" b="1" dirty="0">
              <a:solidFill>
                <a:schemeClr val="bg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525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4"/>
          <p:cNvSpPr txBox="1"/>
          <p:nvPr/>
        </p:nvSpPr>
        <p:spPr>
          <a:xfrm>
            <a:off x="3347864" y="2132856"/>
            <a:ext cx="4010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pt-PT" dirty="0" err="1" smtClean="0">
                <a:latin typeface="Berlin Sans FB" pitchFamily="34" charset="0"/>
                <a:cs typeface="Times New Roman" pitchFamily="18" charset="0"/>
              </a:rPr>
              <a:t>Wide</a:t>
            </a:r>
            <a:r>
              <a:rPr lang="pt-PT" dirty="0" smtClean="0"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Berlin Sans FB" pitchFamily="34" charset="0"/>
                <a:cs typeface="Times New Roman" pitchFamily="18" charset="0"/>
              </a:rPr>
              <a:t>diversity</a:t>
            </a:r>
            <a:r>
              <a:rPr lang="pt-PT" dirty="0" smtClean="0"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Berlin Sans FB" pitchFamily="34" charset="0"/>
                <a:cs typeface="Times New Roman" pitchFamily="18" charset="0"/>
              </a:rPr>
              <a:t>of</a:t>
            </a:r>
            <a:r>
              <a:rPr lang="pt-PT" dirty="0" smtClean="0"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Berlin Sans FB" pitchFamily="34" charset="0"/>
                <a:cs typeface="Times New Roman" pitchFamily="18" charset="0"/>
              </a:rPr>
              <a:t>microclimates</a:t>
            </a:r>
            <a:r>
              <a:rPr lang="pt-PT" dirty="0" smtClean="0"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Berlin Sans FB" pitchFamily="34" charset="0"/>
                <a:cs typeface="Times New Roman" pitchFamily="18" charset="0"/>
              </a:rPr>
              <a:t>and</a:t>
            </a:r>
            <a:r>
              <a:rPr lang="pt-PT" dirty="0" smtClean="0"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Berlin Sans FB" pitchFamily="34" charset="0"/>
                <a:cs typeface="Times New Roman" pitchFamily="18" charset="0"/>
              </a:rPr>
              <a:t>soils</a:t>
            </a:r>
            <a:endParaRPr lang="pt-PT" dirty="0" smtClean="0">
              <a:latin typeface="Berlin Sans FB" pitchFamily="34" charset="0"/>
              <a:cs typeface="Times New Roman" pitchFamily="18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627784" y="404664"/>
            <a:ext cx="194421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t-PT" b="1" dirty="0"/>
          </a:p>
        </p:txBody>
      </p:sp>
      <p:sp>
        <p:nvSpPr>
          <p:cNvPr id="4" name="Oval 3"/>
          <p:cNvSpPr/>
          <p:nvPr/>
        </p:nvSpPr>
        <p:spPr>
          <a:xfrm>
            <a:off x="539552" y="1700808"/>
            <a:ext cx="2304256" cy="165618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tx1"/>
                </a:solidFill>
                <a:latin typeface="Berlin Sans FB" pitchFamily="34" charset="0"/>
              </a:rPr>
              <a:t>Agriculture</a:t>
            </a:r>
            <a:r>
              <a:rPr lang="pt-PT" b="1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endParaRPr lang="pt-PT" b="1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932040" y="2996952"/>
            <a:ext cx="792088" cy="122413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2483768" y="4653136"/>
            <a:ext cx="5302942" cy="45531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bg2">
                  <a:lumMod val="50000"/>
                </a:schemeClr>
              </a:buClr>
            </a:pP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Concentrated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in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 a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small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area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 (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around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  <a:cs typeface="Times New Roman" pitchFamily="18" charset="0"/>
              </a:rPr>
              <a:t> 540.000 acres). </a:t>
            </a:r>
            <a:endParaRPr lang="pt-PT" dirty="0">
              <a:solidFill>
                <a:schemeClr val="tx1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925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8680"/>
            <a:ext cx="6552728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latin typeface="Berlin Sans FB" pitchFamily="34" charset="0"/>
              </a:rPr>
              <a:t>Climate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changes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and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their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influence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on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agriculture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844824"/>
            <a:ext cx="2808312" cy="216024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endParaRPr lang="pt-PT" dirty="0" smtClean="0">
              <a:latin typeface="Berlin Sans FB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pt-PT" dirty="0" err="1" smtClean="0">
                <a:latin typeface="Berlin Sans FB" pitchFamily="34" charset="0"/>
              </a:rPr>
              <a:t>Dry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crops</a:t>
            </a:r>
            <a:endParaRPr lang="pt-PT" dirty="0" smtClean="0">
              <a:latin typeface="Berlin Sans FB" pitchFamily="34" charset="0"/>
            </a:endParaRPr>
          </a:p>
          <a:p>
            <a:r>
              <a:rPr lang="pt-PT" dirty="0" smtClean="0">
                <a:latin typeface="Berlin Sans FB" pitchFamily="34" charset="0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pt-PT" dirty="0" err="1" smtClean="0">
                <a:latin typeface="Berlin Sans FB" pitchFamily="34" charset="0"/>
              </a:rPr>
              <a:t>Carob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tree</a:t>
            </a:r>
            <a:endParaRPr lang="pt-PT" dirty="0" smtClean="0">
              <a:latin typeface="Berlin Sans FB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pt-PT" dirty="0" err="1" smtClean="0">
                <a:latin typeface="Berlin Sans FB" pitchFamily="34" charset="0"/>
              </a:rPr>
              <a:t>Fig-tree</a:t>
            </a:r>
            <a:endParaRPr lang="pt-PT" dirty="0" smtClean="0">
              <a:latin typeface="Berlin Sans FB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pt-PT" dirty="0" err="1" smtClean="0">
                <a:latin typeface="Berlin Sans FB" pitchFamily="34" charset="0"/>
              </a:rPr>
              <a:t>Almond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tree</a:t>
            </a:r>
            <a:endParaRPr lang="pt-PT" dirty="0" smtClean="0">
              <a:latin typeface="Berlin Sans FB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pt-PT" dirty="0" err="1" smtClean="0">
                <a:latin typeface="Berlin Sans FB" pitchFamily="34" charset="0"/>
              </a:rPr>
              <a:t>Olive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tree</a:t>
            </a:r>
            <a:endParaRPr lang="pt-PT" dirty="0" smtClean="0">
              <a:latin typeface="Berlin Sans FB" pitchFamily="34" charset="0"/>
            </a:endParaRPr>
          </a:p>
          <a:p>
            <a:pPr algn="ctr"/>
            <a:endParaRPr lang="pt-PT" dirty="0" smtClean="0"/>
          </a:p>
          <a:p>
            <a:pPr algn="ctr"/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4932040" y="1844824"/>
            <a:ext cx="2808312" cy="15121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pt-PT" dirty="0" err="1" smtClean="0">
                <a:latin typeface="Berlin Sans FB" pitchFamily="34" charset="0"/>
              </a:rPr>
              <a:t>Irrigated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crops</a:t>
            </a:r>
            <a:endParaRPr lang="pt-PT" dirty="0" smtClean="0">
              <a:latin typeface="Berlin Sans FB" pitchFamily="34" charset="0"/>
            </a:endParaRPr>
          </a:p>
          <a:p>
            <a:pPr marL="285750" indent="-285750" algn="ctr"/>
            <a:r>
              <a:rPr lang="pt-PT" dirty="0" smtClean="0">
                <a:latin typeface="Berlin Sans FB" pitchFamily="34" charset="0"/>
              </a:rPr>
              <a:t>(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same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trees</a:t>
            </a:r>
            <a:r>
              <a:rPr lang="pt-PT" dirty="0" smtClean="0">
                <a:latin typeface="Berlin Sans FB" pitchFamily="34" charset="0"/>
              </a:rPr>
              <a:t>)</a:t>
            </a:r>
          </a:p>
          <a:p>
            <a:pPr algn="ctr"/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latin typeface="Berlin Sans FB" pitchFamily="34" charset="0"/>
              </a:rPr>
              <a:t>In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past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14127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latin typeface="Berlin Sans FB" pitchFamily="34" charset="0"/>
              </a:rPr>
              <a:t>Currently</a:t>
            </a:r>
            <a:endParaRPr lang="pt-PT" dirty="0">
              <a:latin typeface="Berlin Sans FB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72200" y="342900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88024" y="4437112"/>
            <a:ext cx="316835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PT" dirty="0" err="1" smtClean="0">
                <a:latin typeface="Berlin Sans FB" pitchFamily="34" charset="0"/>
              </a:rPr>
              <a:t>Seasons</a:t>
            </a:r>
            <a:r>
              <a:rPr lang="pt-PT" dirty="0" smtClean="0">
                <a:latin typeface="Berlin Sans FB" pitchFamily="34" charset="0"/>
              </a:rPr>
              <a:t>’ </a:t>
            </a:r>
            <a:r>
              <a:rPr lang="pt-PT" dirty="0" err="1" smtClean="0">
                <a:latin typeface="Berlin Sans FB" pitchFamily="34" charset="0"/>
              </a:rPr>
              <a:t>inconstancy</a:t>
            </a:r>
            <a:r>
              <a:rPr lang="pt-PT" dirty="0" smtClean="0">
                <a:latin typeface="Berlin Sans FB" pitchFamily="34" charset="0"/>
              </a:rPr>
              <a:t> – </a:t>
            </a:r>
            <a:r>
              <a:rPr lang="pt-PT" dirty="0" err="1" smtClean="0">
                <a:latin typeface="Berlin Sans FB" pitchFamily="34" charset="0"/>
              </a:rPr>
              <a:t>shorter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rainy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periods</a:t>
            </a:r>
            <a:r>
              <a:rPr lang="pt-PT" dirty="0" smtClean="0">
                <a:latin typeface="Berlin Sans FB" pitchFamily="34" charset="0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pt-PT" dirty="0" err="1" smtClean="0">
                <a:latin typeface="Berlin Sans FB" pitchFamily="34" charset="0"/>
              </a:rPr>
              <a:t>Economic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competitiveness</a:t>
            </a:r>
            <a:r>
              <a:rPr lang="pt-PT" dirty="0" smtClean="0">
                <a:latin typeface="Berlin Sans FB" pitchFamily="34" charset="0"/>
              </a:rPr>
              <a:t>.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1835696" y="4149080"/>
            <a:ext cx="914400" cy="914400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TextBox 11"/>
          <p:cNvSpPr txBox="1"/>
          <p:nvPr/>
        </p:nvSpPr>
        <p:spPr>
          <a:xfrm>
            <a:off x="971600" y="5301208"/>
            <a:ext cx="26642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err="1" smtClean="0">
                <a:latin typeface="Berlin Sans FB" pitchFamily="34" charset="0"/>
              </a:rPr>
              <a:t>Citrus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trees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6429388" y="3643314"/>
            <a:ext cx="1571604" cy="42862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endParaRPr lang="pt-PT" dirty="0" smtClean="0">
              <a:latin typeface="Berlin Sans FB" pitchFamily="34" charset="0"/>
            </a:endParaRPr>
          </a:p>
          <a:p>
            <a:pPr marL="285750" indent="-285750" algn="ctr"/>
            <a:r>
              <a:rPr lang="pt-PT" dirty="0" err="1" smtClean="0">
                <a:latin typeface="Berlin Sans FB" pitchFamily="34" charset="0"/>
              </a:rPr>
              <a:t>Due</a:t>
            </a:r>
            <a:r>
              <a:rPr lang="pt-PT" dirty="0" smtClean="0">
                <a:latin typeface="Berlin Sans FB" pitchFamily="34" charset="0"/>
              </a:rPr>
              <a:t> to</a:t>
            </a:r>
          </a:p>
          <a:p>
            <a:pPr algn="ctr"/>
            <a:endParaRPr lang="pt-PT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91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9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131780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Conclusion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412776"/>
            <a:ext cx="288032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7" name="Rectangle 6"/>
          <p:cNvSpPr/>
          <p:nvPr/>
        </p:nvSpPr>
        <p:spPr>
          <a:xfrm>
            <a:off x="539552" y="1484784"/>
            <a:ext cx="3168352" cy="4608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/>
              <a:buChar char="•"/>
            </a:pP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Water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availabilty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and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watering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capability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Soil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fertility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Erosion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and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fires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Crop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diseases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Aging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 </a:t>
            </a:r>
            <a:r>
              <a:rPr lang="pt-PT" dirty="0" err="1" smtClean="0">
                <a:solidFill>
                  <a:schemeClr val="tx1"/>
                </a:solidFill>
                <a:latin typeface="Berlin Sans FB" pitchFamily="34" charset="0"/>
              </a:rPr>
              <a:t>population</a:t>
            </a:r>
            <a:r>
              <a:rPr lang="pt-PT" dirty="0" smtClean="0">
                <a:solidFill>
                  <a:schemeClr val="tx1"/>
                </a:solidFill>
                <a:latin typeface="Berlin Sans FB" pitchFamily="34" charset="0"/>
              </a:rPr>
              <a:t>.</a:t>
            </a:r>
            <a:endParaRPr lang="pt-PT" dirty="0">
              <a:solidFill>
                <a:schemeClr val="tx1"/>
              </a:solidFill>
              <a:latin typeface="Berlin Sans FB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1484784"/>
            <a:ext cx="3528392" cy="43204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Berlin Sans FB" pitchFamily="34" charset="0"/>
                <a:cs typeface="Times New Roman"/>
              </a:rPr>
              <a:t>Increasingly </a:t>
            </a:r>
            <a:r>
              <a:rPr lang="en-US" dirty="0" err="1" smtClean="0">
                <a:latin typeface="Berlin Sans FB" pitchFamily="34" charset="0"/>
                <a:cs typeface="Times New Roman"/>
              </a:rPr>
              <a:t>unfavourable</a:t>
            </a:r>
            <a:r>
              <a:rPr lang="en-US" dirty="0" smtClean="0">
                <a:latin typeface="Berlin Sans FB" pitchFamily="34" charset="0"/>
                <a:cs typeface="Times New Roman"/>
              </a:rPr>
              <a:t> conditions for agriculture;</a:t>
            </a:r>
          </a:p>
          <a:p>
            <a:pPr marL="285750" indent="-285750" algn="just"/>
            <a:endParaRPr lang="en-US" dirty="0" smtClean="0">
              <a:latin typeface="Berlin Sans FB" pitchFamily="34" charset="0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latin typeface="Berlin Sans FB" pitchFamily="34" charset="0"/>
                <a:cs typeface="Times New Roman"/>
              </a:rPr>
              <a:t> precipitation reduction;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>
              <a:latin typeface="Berlin Sans FB" pitchFamily="34" charset="0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latin typeface="Berlin Sans FB" pitchFamily="34" charset="0"/>
                <a:cs typeface="Times New Roman"/>
              </a:rPr>
              <a:t>temperature rise;</a:t>
            </a:r>
          </a:p>
          <a:p>
            <a:pPr marL="285750" indent="-285750" algn="just">
              <a:buFont typeface="Arial"/>
              <a:buChar char="•"/>
            </a:pPr>
            <a:endParaRPr lang="en-US" dirty="0" smtClean="0">
              <a:latin typeface="Berlin Sans FB" pitchFamily="34" charset="0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latin typeface="Berlin Sans FB" pitchFamily="34" charset="0"/>
                <a:cs typeface="Times New Roman"/>
              </a:rPr>
              <a:t>More frequent and extreme weather </a:t>
            </a:r>
            <a:r>
              <a:rPr lang="en-US" dirty="0" smtClean="0">
                <a:latin typeface="Berlin Sans FB" pitchFamily="34" charset="0"/>
                <a:cs typeface="Times New Roman"/>
              </a:rPr>
              <a:t>phenomena;</a:t>
            </a:r>
            <a:endParaRPr lang="en-US" dirty="0" smtClean="0">
              <a:latin typeface="Berlin Sans FB" pitchFamily="34" charset="0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endParaRPr lang="en-US" dirty="0" smtClean="0">
              <a:latin typeface="Berlin Sans FB" pitchFamily="34" charset="0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latin typeface="Berlin Sans FB" pitchFamily="34" charset="0"/>
                <a:cs typeface="Times New Roman"/>
              </a:rPr>
              <a:t>Droughts - Increase of desertification.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290" y="1857364"/>
            <a:ext cx="160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Critical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factors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1571612"/>
            <a:ext cx="171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Future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scenarios</a:t>
            </a:r>
            <a:endParaRPr lang="pt-PT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58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05273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 smtClean="0">
              <a:latin typeface="Berlin Sans FB" pitchFamily="34" charset="0"/>
              <a:cs typeface="Times New Roman"/>
            </a:endParaRPr>
          </a:p>
          <a:p>
            <a:pPr algn="just"/>
            <a:endParaRPr lang="en-US" dirty="0" smtClean="0">
              <a:latin typeface="Berlin Sans FB" pitchFamily="34" charset="0"/>
              <a:cs typeface="Times New Roman"/>
            </a:endParaRPr>
          </a:p>
          <a:p>
            <a:pPr algn="just"/>
            <a:endParaRPr lang="en-US" dirty="0" smtClean="0">
              <a:latin typeface="Berlin Sans FB" pitchFamily="34" charset="0"/>
              <a:cs typeface="Times New Roman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31640" y="642918"/>
            <a:ext cx="6336704" cy="42862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Berlin Sans FB" pitchFamily="34" charset="0"/>
              <a:cs typeface="Times New Roman"/>
            </a:endParaRPr>
          </a:p>
          <a:p>
            <a:pPr algn="ctr"/>
            <a:endParaRPr lang="en-US" sz="2000" dirty="0" smtClean="0">
              <a:latin typeface="Berlin Sans FB" pitchFamily="34" charset="0"/>
              <a:cs typeface="Times New Roman"/>
            </a:endParaRPr>
          </a:p>
          <a:p>
            <a:pPr algn="ctr"/>
            <a:endParaRPr lang="en-US" sz="2000" dirty="0" smtClean="0">
              <a:latin typeface="Berlin Sans FB" pitchFamily="34" charset="0"/>
              <a:cs typeface="Times New Roman"/>
            </a:endParaRPr>
          </a:p>
          <a:p>
            <a:pPr algn="ctr"/>
            <a:r>
              <a:rPr lang="en-US" sz="2000" dirty="0" smtClean="0">
                <a:latin typeface="Berlin Sans FB" pitchFamily="34" charset="0"/>
                <a:cs typeface="Times New Roman"/>
              </a:rPr>
              <a:t>Our agriculture and forests have been seriously affected by the climate changes that have been </a:t>
            </a:r>
            <a:r>
              <a:rPr lang="en-US" sz="2000" dirty="0" err="1" smtClean="0">
                <a:latin typeface="Berlin Sans FB" pitchFamily="34" charset="0"/>
                <a:cs typeface="Times New Roman"/>
              </a:rPr>
              <a:t>occuring</a:t>
            </a:r>
            <a:r>
              <a:rPr lang="en-US" sz="2000" dirty="0" smtClean="0">
                <a:latin typeface="Berlin Sans FB" pitchFamily="34" charset="0"/>
                <a:cs typeface="Times New Roman"/>
              </a:rPr>
              <a:t> in the last few decades. </a:t>
            </a:r>
          </a:p>
          <a:p>
            <a:pPr algn="ctr"/>
            <a:endParaRPr lang="en-US" sz="2000" dirty="0" smtClean="0">
              <a:latin typeface="Berlin Sans FB" pitchFamily="34" charset="0"/>
              <a:cs typeface="Times New Roman"/>
            </a:endParaRPr>
          </a:p>
          <a:p>
            <a:pPr algn="ctr"/>
            <a:r>
              <a:rPr lang="en-US" sz="2000" dirty="0" smtClean="0">
                <a:latin typeface="Berlin Sans FB" pitchFamily="34" charset="0"/>
                <a:cs typeface="Times New Roman"/>
              </a:rPr>
              <a:t>Until the end of the century these conditions are expected to get worse unless there’s a dramatic change in people’s habits.</a:t>
            </a:r>
          </a:p>
          <a:p>
            <a:pPr algn="ctr"/>
            <a:endParaRPr lang="en-US" sz="2000" dirty="0" smtClean="0">
              <a:latin typeface="Berlin Sans FB" pitchFamily="34" charset="0"/>
              <a:cs typeface="Times New Roman"/>
            </a:endParaRPr>
          </a:p>
          <a:p>
            <a:pPr algn="ctr"/>
            <a:r>
              <a:rPr lang="en-US" sz="4400" dirty="0" smtClean="0">
                <a:latin typeface="Berlin Sans FB" pitchFamily="34" charset="0"/>
              </a:rPr>
              <a:t> </a:t>
            </a:r>
            <a:endParaRPr lang="pt-PT" sz="4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07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Geographical</a:t>
            </a:r>
            <a:r>
              <a:rPr lang="pt-PT" b="1" dirty="0" smtClean="0">
                <a:solidFill>
                  <a:srgbClr val="00B050"/>
                </a:solidFill>
              </a:rPr>
              <a:t> </a:t>
            </a:r>
            <a:r>
              <a:rPr lang="en-GB" b="1" dirty="0" smtClean="0">
                <a:solidFill>
                  <a:srgbClr val="00B050"/>
                </a:solidFill>
              </a:rPr>
              <a:t>Position</a:t>
            </a:r>
            <a:endParaRPr lang="en-GB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59832" y="1340768"/>
            <a:ext cx="5400600" cy="64807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Algarve is located in the south of Portugal on the south-western extreme of the Iberian Peninsula.</a:t>
            </a:r>
            <a:endParaRPr lang="pt-PT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://upload.wikimedia.org/wikipedia/commons/4/49/LocalRegiaoAlgarv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196" name="AutoShape 4" descr="http://upload.wikimedia.org/wikipedia/commons/4/49/LocalRegiaoAlgarv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198" name="AutoShape 6" descr="http://upload.wikimedia.org/wikipedia/commons/4/49/LocalRegiaoAlgarv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8200" name="Picture 8" descr="http://upload.wikimedia.org/wikipedia/commons/thumb/4/49/LocalRegiaoAlgarve.svg/235px-LocalRegiaoAlgarv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700808"/>
            <a:ext cx="2386551" cy="417646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83568" y="5877272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smtClean="0">
                <a:latin typeface="Times New Roman" pitchFamily="18" charset="0"/>
                <a:cs typeface="Times New Roman" pitchFamily="18" charset="0"/>
              </a:rPr>
              <a:t> Algarve </a:t>
            </a:r>
            <a:r>
              <a:rPr lang="pt-PT" sz="14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endParaRPr lang="pt-PT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43108" y="3573016"/>
            <a:ext cx="2788932" cy="19276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47664" y="5629890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0430" y="2714620"/>
            <a:ext cx="273630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" pitchFamily="34" charset="0"/>
              </a:rPr>
              <a:t>     Natural </a:t>
            </a:r>
            <a:r>
              <a:rPr lang="pt-PT" dirty="0" err="1" smtClean="0">
                <a:latin typeface="Berlin Sans FB" pitchFamily="34" charset="0"/>
              </a:rPr>
              <a:t>Frontiers</a:t>
            </a:r>
            <a:endParaRPr lang="pt-PT" dirty="0">
              <a:latin typeface="Berlin Sans FB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71800" y="5013176"/>
            <a:ext cx="115212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76056" y="32849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Mountain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 range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7944" y="47971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latin typeface="Times New Roman" pitchFamily="18" charset="0"/>
                <a:cs typeface="Times New Roman" pitchFamily="18" charset="0"/>
              </a:rPr>
              <a:t>Spain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2" y="544522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err="1" smtClean="0">
                <a:latin typeface="Times New Roman" pitchFamily="18" charset="0"/>
                <a:cs typeface="Times New Roman" pitchFamily="18" charset="0"/>
              </a:rPr>
              <a:t>Atlantic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b="1" dirty="0" err="1" smtClean="0">
                <a:latin typeface="Times New Roman" pitchFamily="18" charset="0"/>
                <a:cs typeface="Times New Roman" pitchFamily="18" charset="0"/>
              </a:rPr>
              <a:t>Ocean</a:t>
            </a:r>
            <a:r>
              <a:rPr lang="pt-PT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68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4" grpId="0" animBg="1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errasdeportugal.wikidot.com/local--files/ilustrar:mapas/sao-bras-de-alport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2520280" cy="46085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00B050"/>
                </a:solidFill>
                <a:latin typeface="Berlin Sans FB" pitchFamily="34" charset="0"/>
              </a:rPr>
              <a:t>São Brás de Alportel </a:t>
            </a:r>
            <a:r>
              <a:rPr lang="pt-PT" dirty="0" err="1" smtClean="0">
                <a:solidFill>
                  <a:srgbClr val="00B050"/>
                </a:solidFill>
                <a:latin typeface="Berlin Sans FB" pitchFamily="34" charset="0"/>
              </a:rPr>
              <a:t>location</a:t>
            </a:r>
            <a:endParaRPr lang="pt-PT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908720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São Brás de Alportel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located in the Algarve, between the mountains and the sea. It´s about16Km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away from the district capital – FARO.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4088" y="249289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u="sng" dirty="0" err="1" smtClean="0"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lang="pt-PT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1657350" lvl="3" indent="-285750">
              <a:buFont typeface="Arial"/>
              <a:buChar char="•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11000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inhabitants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77072"/>
            <a:ext cx="3050378" cy="19541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2564904"/>
            <a:ext cx="1696110" cy="158046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267744" y="4077072"/>
            <a:ext cx="1296144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926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São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Brás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and the Arabian Culture  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5576" y="1340768"/>
            <a:ext cx="3024336" cy="151216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latin typeface="Berlin Sans FB" pitchFamily="34" charset="0"/>
              </a:rPr>
              <a:t>Arabian</a:t>
            </a:r>
            <a:r>
              <a:rPr lang="pt-PT" dirty="0" smtClean="0">
                <a:latin typeface="Berlin Sans FB" pitchFamily="34" charset="0"/>
              </a:rPr>
              <a:t>  </a:t>
            </a:r>
            <a:r>
              <a:rPr lang="pt-PT" dirty="0" err="1" smtClean="0">
                <a:latin typeface="Berlin Sans FB" pitchFamily="34" charset="0"/>
              </a:rPr>
              <a:t>influence</a:t>
            </a:r>
            <a:r>
              <a:rPr lang="pt-PT" dirty="0" smtClean="0">
                <a:latin typeface="Berlin Sans FB" pitchFamily="34" charset="0"/>
              </a:rPr>
              <a:t> 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067944" y="1124744"/>
            <a:ext cx="360039" cy="2160240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4427984" y="1340768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Farming practices and techniques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 devices – Water-mills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Orchards – Citrus, carob tree , almond-tree and  fig-tree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4941168"/>
            <a:ext cx="1648719" cy="145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941168"/>
            <a:ext cx="1847339" cy="1383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4941168"/>
            <a:ext cx="1922689" cy="144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941168"/>
            <a:ext cx="1933053" cy="1447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429000"/>
            <a:ext cx="1836919" cy="137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108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331640" y="2204864"/>
            <a:ext cx="6336704" cy="244827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400" dirty="0" smtClean="0">
                <a:latin typeface="Berlin Sans FB" pitchFamily="34" charset="0"/>
              </a:rPr>
              <a:t>CLIMATE </a:t>
            </a:r>
            <a:r>
              <a:rPr lang="en-US" sz="4400" dirty="0" smtClean="0">
                <a:latin typeface="Berlin Sans FB" pitchFamily="34" charset="0"/>
              </a:rPr>
              <a:t> </a:t>
            </a:r>
            <a:endParaRPr lang="pt-PT" sz="44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95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4797152"/>
            <a:ext cx="8280920" cy="720080"/>
          </a:xfrm>
          <a:solidFill>
            <a:srgbClr val="FFA466"/>
          </a:solidFill>
        </p:spPr>
        <p:txBody>
          <a:bodyPr>
            <a:noAutofit/>
          </a:bodyPr>
          <a:lstStyle/>
          <a:p>
            <a:pPr marL="68580" indent="0" algn="ctr">
              <a:lnSpc>
                <a:spcPct val="160000"/>
              </a:lnSpc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Winters tend to be mild and humid and summers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are long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hot and dry. </a:t>
            </a:r>
            <a:endParaRPr lang="pt-PT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lnSpc>
                <a:spcPct val="160000"/>
              </a:lnSpc>
              <a:buNone/>
            </a:pPr>
            <a:endParaRPr lang="pt-P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" indent="0" algn="just">
              <a:lnSpc>
                <a:spcPct val="160000"/>
              </a:lnSpc>
              <a:buNone/>
            </a:pPr>
            <a:endParaRPr lang="pt-P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40000"/>
              </a:lnSpc>
              <a:buFont typeface="Wingdings" pitchFamily="2" charset="2"/>
              <a:buChar char="§"/>
            </a:pPr>
            <a:endParaRPr lang="pt-P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2060848"/>
            <a:ext cx="3240360" cy="13681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latin typeface="Berlin Sans FB" pitchFamily="34" charset="0"/>
              </a:rPr>
              <a:t>CLIMATE 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4067945" y="1124744"/>
            <a:ext cx="432048" cy="28803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4644008" y="112474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Temperate-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Mediterranean;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77281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Balmy temperatures all year-round;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234888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Longer dry periods than the rest of the country;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1409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 frequent and less intense rainfalls.</a:t>
            </a:r>
            <a:endParaRPr lang="pt-PT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286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pt-PT" b="1" dirty="0" err="1" smtClean="0">
                <a:solidFill>
                  <a:srgbClr val="00B050"/>
                </a:solidFill>
                <a:latin typeface="Berlin Sans FB" pitchFamily="34" charset="0"/>
              </a:rPr>
              <a:t>Precipitation</a:t>
            </a:r>
            <a:r>
              <a:rPr lang="pt-PT" b="1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pt-PT" b="1" dirty="0" err="1" smtClean="0">
                <a:solidFill>
                  <a:srgbClr val="00B050"/>
                </a:solidFill>
                <a:latin typeface="Berlin Sans FB" pitchFamily="34" charset="0"/>
              </a:rPr>
              <a:t>and</a:t>
            </a:r>
            <a:r>
              <a:rPr lang="pt-PT" b="1" dirty="0" smtClean="0">
                <a:solidFill>
                  <a:srgbClr val="00B050"/>
                </a:solidFill>
                <a:latin typeface="Berlin Sans FB" pitchFamily="34" charset="0"/>
              </a:rPr>
              <a:t> </a:t>
            </a:r>
            <a:r>
              <a:rPr lang="pt-PT" b="1" dirty="0" err="1" smtClean="0">
                <a:solidFill>
                  <a:srgbClr val="00B050"/>
                </a:solidFill>
                <a:latin typeface="Berlin Sans FB" pitchFamily="34" charset="0"/>
              </a:rPr>
              <a:t>Temperature</a:t>
            </a:r>
            <a:endParaRPr lang="pt-PT" b="1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158" y="214311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Irregular;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96752"/>
            <a:ext cx="473963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3429000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buFont typeface="Wingdings" pitchFamily="2" charset="2"/>
              <a:buChar char="§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Average annual temperature :</a:t>
            </a:r>
          </a:p>
          <a:p>
            <a:pPr marL="285750" indent="-285750" algn="just">
              <a:lnSpc>
                <a:spcPct val="140000"/>
              </a:lnSpc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Between 15 ºC and 17ºC;</a:t>
            </a:r>
          </a:p>
          <a:p>
            <a:pPr marL="285750" indent="-285750" algn="just">
              <a:lnSpc>
                <a:spcPct val="140000"/>
              </a:lnSpc>
              <a:buFont typeface="Arial"/>
              <a:buChar char="•"/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minimum values in January and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maximum values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August. 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475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328592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en-US" sz="1800" dirty="0" smtClean="0">
                <a:latin typeface="Berlin Sans FB" pitchFamily="34" charset="0"/>
                <a:cs typeface="Times New Roman" pitchFamily="18" charset="0"/>
              </a:rPr>
              <a:t>The average rainfall (until 2013): constant;</a:t>
            </a:r>
          </a:p>
          <a:p>
            <a:pPr algn="just">
              <a:lnSpc>
                <a:spcPct val="140000"/>
              </a:lnSpc>
            </a:pPr>
            <a:r>
              <a:rPr lang="en-US" sz="1800" dirty="0" smtClean="0">
                <a:latin typeface="Berlin Sans FB" pitchFamily="34" charset="0"/>
                <a:cs typeface="Times New Roman" pitchFamily="18" charset="0"/>
              </a:rPr>
              <a:t>Greater regularity of extreme situations;</a:t>
            </a:r>
            <a:endParaRPr lang="pt-PT" sz="1800" dirty="0" smtClean="0"/>
          </a:p>
          <a:p>
            <a:pPr algn="just">
              <a:lnSpc>
                <a:spcPct val="140000"/>
              </a:lnSpc>
            </a:pPr>
            <a:r>
              <a:rPr lang="en-US" sz="1800" dirty="0" smtClean="0">
                <a:latin typeface="Berlin Sans FB" pitchFamily="34" charset="0"/>
                <a:cs typeface="Times New Roman" pitchFamily="18" charset="0"/>
              </a:rPr>
              <a:t>Short periods of intensive precipitation followed by longer ones without precipitation.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814985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3568" y="2348880"/>
            <a:ext cx="2232248" cy="194421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err="1" smtClean="0">
                <a:solidFill>
                  <a:schemeClr val="tx1"/>
                </a:solidFill>
              </a:rPr>
              <a:t>Climate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changes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in</a:t>
            </a:r>
            <a:r>
              <a:rPr lang="pt-PT" b="1" dirty="0" smtClean="0">
                <a:solidFill>
                  <a:schemeClr val="tx1"/>
                </a:solidFill>
              </a:rPr>
              <a:t> </a:t>
            </a:r>
            <a:r>
              <a:rPr lang="pt-PT" b="1" dirty="0" err="1" smtClean="0">
                <a:solidFill>
                  <a:schemeClr val="tx1"/>
                </a:solidFill>
              </a:rPr>
              <a:t>the</a:t>
            </a:r>
            <a:r>
              <a:rPr lang="pt-PT" b="1" dirty="0" smtClean="0">
                <a:solidFill>
                  <a:schemeClr val="tx1"/>
                </a:solidFill>
              </a:rPr>
              <a:t> Algarve</a:t>
            </a:r>
            <a:endParaRPr lang="pt-PT" b="1" dirty="0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27784" y="1916832"/>
            <a:ext cx="158417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03848" y="2780928"/>
            <a:ext cx="158417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00364" y="3858198"/>
            <a:ext cx="1785950" cy="1423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99792" y="4221088"/>
            <a:ext cx="2300836" cy="993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35696" y="4437112"/>
            <a:ext cx="14401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27984" y="15567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Rise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of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average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temperaure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in</a:t>
            </a:r>
            <a:r>
              <a:rPr lang="pt-PT" dirty="0" smtClean="0">
                <a:latin typeface="Berlin Sans FB" pitchFamily="34" charset="0"/>
              </a:rPr>
              <a:t> 0,37ºC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2492896"/>
            <a:ext cx="313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Berlin Sans FB" pitchFamily="34" charset="0"/>
              </a:rPr>
              <a:t>8 </a:t>
            </a:r>
            <a:r>
              <a:rPr lang="pt-PT" dirty="0" err="1" smtClean="0">
                <a:latin typeface="Berlin Sans FB" pitchFamily="34" charset="0"/>
              </a:rPr>
              <a:t>out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of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10 </a:t>
            </a:r>
            <a:r>
              <a:rPr lang="pt-PT" dirty="0" err="1" smtClean="0">
                <a:latin typeface="Berlin Sans FB" pitchFamily="34" charset="0"/>
              </a:rPr>
              <a:t>hottest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summers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occurred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after</a:t>
            </a:r>
            <a:r>
              <a:rPr lang="pt-PT" dirty="0" smtClean="0">
                <a:latin typeface="Berlin Sans FB" pitchFamily="34" charset="0"/>
              </a:rPr>
              <a:t> 1990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3789040"/>
            <a:ext cx="356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Decrease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of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thermal</a:t>
            </a:r>
            <a:r>
              <a:rPr lang="pt-PT" dirty="0" smtClean="0">
                <a:latin typeface="Berlin Sans FB" pitchFamily="34" charset="0"/>
              </a:rPr>
              <a:t> amplitude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500063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Decrease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of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spring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rainfalls</a:t>
            </a:r>
            <a:endParaRPr lang="pt-PT" dirty="0">
              <a:latin typeface="Berlin Sans FB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494116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>
                <a:latin typeface="Berlin Sans FB" pitchFamily="34" charset="0"/>
              </a:rPr>
              <a:t>Autumn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precipitation</a:t>
            </a:r>
            <a:r>
              <a:rPr lang="pt-PT" dirty="0" smtClean="0">
                <a:latin typeface="Berlin Sans FB" pitchFamily="34" charset="0"/>
              </a:rPr>
              <a:t>  - </a:t>
            </a:r>
            <a:r>
              <a:rPr lang="pt-PT" dirty="0" err="1" smtClean="0">
                <a:latin typeface="Berlin Sans FB" pitchFamily="34" charset="0"/>
              </a:rPr>
              <a:t>below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average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in</a:t>
            </a:r>
            <a:r>
              <a:rPr lang="pt-PT" dirty="0" smtClean="0">
                <a:latin typeface="Berlin Sans FB" pitchFamily="34" charset="0"/>
              </a:rPr>
              <a:t> 11 </a:t>
            </a:r>
            <a:r>
              <a:rPr lang="pt-PT" dirty="0" err="1" smtClean="0">
                <a:latin typeface="Berlin Sans FB" pitchFamily="34" charset="0"/>
              </a:rPr>
              <a:t>out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of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the</a:t>
            </a:r>
            <a:r>
              <a:rPr lang="pt-PT" dirty="0" smtClean="0">
                <a:latin typeface="Berlin Sans FB" pitchFamily="34" charset="0"/>
              </a:rPr>
              <a:t> </a:t>
            </a:r>
            <a:r>
              <a:rPr lang="pt-PT" dirty="0" err="1" smtClean="0">
                <a:latin typeface="Berlin Sans FB" pitchFamily="34" charset="0"/>
              </a:rPr>
              <a:t>last</a:t>
            </a:r>
            <a:r>
              <a:rPr lang="pt-PT" dirty="0" smtClean="0">
                <a:latin typeface="Berlin Sans FB" pitchFamily="34" charset="0"/>
              </a:rPr>
              <a:t> 20 </a:t>
            </a:r>
            <a:r>
              <a:rPr lang="pt-PT" dirty="0" err="1" smtClean="0">
                <a:latin typeface="Berlin Sans FB" pitchFamily="34" charset="0"/>
              </a:rPr>
              <a:t>years</a:t>
            </a:r>
            <a:endParaRPr lang="pt-PT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1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3" grpId="0"/>
      <p:bldP spid="14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2887</TotalTime>
  <Words>347</Words>
  <Application>Microsoft Office PowerPoint</Application>
  <PresentationFormat>Apresentação no Ecrã (4:3)</PresentationFormat>
  <Paragraphs>110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Inkwell</vt:lpstr>
      <vt:lpstr>The effects of climate changes on agriculture in the Algarve</vt:lpstr>
      <vt:lpstr>Geographical Position</vt:lpstr>
      <vt:lpstr>Diapositivo 3</vt:lpstr>
      <vt:lpstr>Diapositivo 4</vt:lpstr>
      <vt:lpstr>Diapositivo 5</vt:lpstr>
      <vt:lpstr>Diapositivo 6</vt:lpstr>
      <vt:lpstr>Precipitation and Temperature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intervenção do Homem nos subsistemas terrestres.</dc:title>
  <dc:creator>David</dc:creator>
  <cp:lastModifiedBy>carla.lourenco</cp:lastModifiedBy>
  <cp:revision>78</cp:revision>
  <dcterms:created xsi:type="dcterms:W3CDTF">2013-11-14T13:17:31Z</dcterms:created>
  <dcterms:modified xsi:type="dcterms:W3CDTF">2014-02-14T17:57:58Z</dcterms:modified>
</cp:coreProperties>
</file>